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4" r:id="rId4"/>
    <p:sldId id="257" r:id="rId5"/>
    <p:sldId id="279" r:id="rId6"/>
    <p:sldId id="280" r:id="rId7"/>
    <p:sldId id="265" r:id="rId8"/>
    <p:sldId id="260" r:id="rId9"/>
    <p:sldId id="266" r:id="rId10"/>
    <p:sldId id="267" r:id="rId11"/>
    <p:sldId id="263" r:id="rId12"/>
    <p:sldId id="268" r:id="rId13"/>
    <p:sldId id="269" r:id="rId14"/>
    <p:sldId id="274" r:id="rId15"/>
    <p:sldId id="270" r:id="rId16"/>
    <p:sldId id="273" r:id="rId17"/>
    <p:sldId id="277" r:id="rId18"/>
    <p:sldId id="275" r:id="rId19"/>
    <p:sldId id="278" r:id="rId20"/>
    <p:sldId id="272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298B"/>
    <a:srgbClr val="BA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14"/>
    <p:restoredTop sz="96928"/>
  </p:normalViewPr>
  <p:slideViewPr>
    <p:cSldViewPr snapToGrid="0">
      <p:cViewPr varScale="1">
        <p:scale>
          <a:sx n="163" d="100"/>
          <a:sy n="163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43B6-9347-179E-3435-CBB428999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C323E-A3DB-2AE4-7935-A7E264EE0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807C4-9297-72E3-7CC3-36667242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5D4-D0BF-EE4C-A8FA-DF1C7B9DEF3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7B664-7E94-5E42-DF9C-145F505D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9974B-C317-21F9-7E80-055C34FB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FE0C0-1A33-504D-9A42-B72974E3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86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BD3AB-384C-EBC1-62E7-1C235DC9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5F4BBA-F4B4-7EC7-F7F5-0980379EE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E7087-54EC-C2B6-24D2-9F6F65671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5D4-D0BF-EE4C-A8FA-DF1C7B9DEF3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3CBB9-9D3B-877F-44A3-0EBE7429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92C89-0C26-4322-4DBD-1191FCFA1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FE0C0-1A33-504D-9A42-B72974E3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6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ECE74A-9C55-ECF1-EAAC-8618D5EFAA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F43F5-F039-AE56-E85B-C25B4CDFD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F443-C106-0F10-BD44-E226F33B0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5D4-D0BF-EE4C-A8FA-DF1C7B9DEF3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38755-5D90-91CB-8050-14B69F7AB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2F850-0AA3-3FDE-B907-4A33244A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FE0C0-1A33-504D-9A42-B72974E3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3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DC2A-20CE-74D3-9655-C7943A5EB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71E33-66FE-2C18-B0B4-8CCAD1CC5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5A897-1DAB-EDE6-5A11-34A5611CA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5D4-D0BF-EE4C-A8FA-DF1C7B9DEF3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6DAD6-8A86-B4C0-354D-3668740CD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3E1AE-8529-24A3-F6BF-25303432B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FE0C0-1A33-504D-9A42-B72974E3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1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10BA4-DDAE-544A-6CB8-5F3D8F5DB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4886A-5B62-3012-6EB6-4FED39516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AFD64-3282-1A0E-415A-227A5970A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5D4-D0BF-EE4C-A8FA-DF1C7B9DEF3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00B51-CE73-85E7-5B49-ABFE7AFB6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403D8-479B-0CF5-9982-4C3FA045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FE0C0-1A33-504D-9A42-B72974E3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69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AF36C-8098-92D9-D89D-5425562D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AC7E0-3B53-1F88-4DFA-BECA6DB1C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259D6-7E98-604D-5EB7-4113716E3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1F55B-5055-3A54-1DF8-A719E163C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5D4-D0BF-EE4C-A8FA-DF1C7B9DEF3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12948-7140-11FE-30D8-23694A6C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842D5-531C-1836-0FA1-087CFDDE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FE0C0-1A33-504D-9A42-B72974E3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39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361AD-7293-2859-952B-443FEDF4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6F6DC-D821-8845-0E26-E658312CE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FF4F5-2737-5A0C-09B9-A32A1E5C4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309AA-0A15-2F2F-23F1-CAE6DC68A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275BE-AE2B-CEF6-B790-B3CB1E2DE6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9B8C17-E57E-354C-8AE8-80912F0F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5D4-D0BF-EE4C-A8FA-DF1C7B9DEF3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9040AC-6705-6605-BAC7-66EFD1E1C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2D1D9-A897-7A08-A830-3AC06CDA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FE0C0-1A33-504D-9A42-B72974E3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84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D85D-7B1F-8111-93E2-ECDF72379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C5DEE4-EB5B-0249-6869-EB81EBF6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5D4-D0BF-EE4C-A8FA-DF1C7B9DEF3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573BA-F575-E6D3-631C-F7ECF426F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BE7EB-3D6D-B0D7-BD91-5EBF55451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FE0C0-1A33-504D-9A42-B72974E3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77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59A58-15C5-9FA2-3CFF-456A1BAB1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5D4-D0BF-EE4C-A8FA-DF1C7B9DEF3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12178-E867-612D-2219-A7FF9AC5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AFC1B-24B7-0E46-E7F5-19632096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FE0C0-1A33-504D-9A42-B72974E3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86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F67AE-A8E8-6105-584A-D5568F905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ED217-FB15-779D-1491-25A5C81ED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0E43B-3099-A463-8BAF-2732F6DF5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E229D-1EEF-6F29-F501-4F2A57AF6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5D4-D0BF-EE4C-A8FA-DF1C7B9DEF3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94B85-1D3E-53B1-87BF-9AC6CFACE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11024-A0CF-ED1C-1CF4-AA8471C30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FE0C0-1A33-504D-9A42-B72974E3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4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B198-FC7B-8D8E-ADA9-FD93C4679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324821-B28B-1D2B-689F-051E4F975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DE4F8-F229-FF97-483A-FCBFC2F84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A6184-3EB0-52E5-90C5-48F8AFD4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E5D4-D0BF-EE4C-A8FA-DF1C7B9DEF3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DFF95-24A7-D936-41AA-30445E9A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CF26B-F7CE-6C71-B222-027008B02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FE0C0-1A33-504D-9A42-B72974E3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48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4DDDE-1F1A-1EAA-5A3D-404FDFD9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B160B-D342-8F6B-FC95-FFF10E3CB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816F1-8F38-42E0-913F-6964F0B9F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AE5D4-D0BF-EE4C-A8FA-DF1C7B9DEF3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8F2CE-97E1-035C-603A-070DAB1F1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9BEE7-E8DA-8B6D-F6C6-6B81D1A50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FE0C0-1A33-504D-9A42-B72974E3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89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kaggle.com/competi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mpetitions/phase-ii-widsdatathon202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593D-BC0E-8030-C7C8-146367BCC5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sz="6600" b="1" dirty="0">
                <a:solidFill>
                  <a:srgbClr val="6229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 Kaggle Project:</a:t>
            </a:r>
            <a:br>
              <a:rPr lang="en-US" sz="6600" b="1" dirty="0">
                <a:solidFill>
                  <a:srgbClr val="6229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b="1" dirty="0">
                <a:solidFill>
                  <a:srgbClr val="6229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3553750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40CEC6-990E-6A74-981F-B2D4BF690F92}"/>
              </a:ext>
            </a:extLst>
          </p:cNvPr>
          <p:cNvSpPr/>
          <p:nvPr/>
        </p:nvSpPr>
        <p:spPr>
          <a:xfrm>
            <a:off x="1104522" y="1690688"/>
            <a:ext cx="2831374" cy="796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 Introduction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AA2F88-221A-0597-971E-276CE4CFEF6A}"/>
              </a:ext>
            </a:extLst>
          </p:cNvPr>
          <p:cNvSpPr/>
          <p:nvPr/>
        </p:nvSpPr>
        <p:spPr>
          <a:xfrm>
            <a:off x="1104522" y="2648178"/>
            <a:ext cx="2831374" cy="796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 Our Goal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77D10C-007B-F58C-D999-D988D53FD101}"/>
              </a:ext>
            </a:extLst>
          </p:cNvPr>
          <p:cNvSpPr/>
          <p:nvPr/>
        </p:nvSpPr>
        <p:spPr>
          <a:xfrm>
            <a:off x="1104522" y="3605668"/>
            <a:ext cx="2831374" cy="1103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 Kaggle Project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0A3C9B-19DA-02D6-BBB9-FE865937BD28}"/>
              </a:ext>
            </a:extLst>
          </p:cNvPr>
          <p:cNvSpPr/>
          <p:nvPr/>
        </p:nvSpPr>
        <p:spPr>
          <a:xfrm>
            <a:off x="4071068" y="1690688"/>
            <a:ext cx="7016410" cy="796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Who am I?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Who are you?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AF488D-B0C9-FF5B-E7AF-FB92AF64F193}"/>
              </a:ext>
            </a:extLst>
          </p:cNvPr>
          <p:cNvSpPr/>
          <p:nvPr/>
        </p:nvSpPr>
        <p:spPr>
          <a:xfrm>
            <a:off x="4071067" y="2648178"/>
            <a:ext cx="7016407" cy="796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Project Goal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Project Timeline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86B270-C44F-73B3-BB15-8B2A83414B51}"/>
              </a:ext>
            </a:extLst>
          </p:cNvPr>
          <p:cNvSpPr/>
          <p:nvPr/>
        </p:nvSpPr>
        <p:spPr>
          <a:xfrm>
            <a:off x="4071068" y="3605668"/>
            <a:ext cx="7016406" cy="110322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 is Kaggle?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Kaggle Project Introduction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Setting up Project and Team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6B99E4-D5FA-39C1-F5D3-F7D2CC9D5B9C}"/>
              </a:ext>
            </a:extLst>
          </p:cNvPr>
          <p:cNvSpPr/>
          <p:nvPr/>
        </p:nvSpPr>
        <p:spPr>
          <a:xfrm>
            <a:off x="4071068" y="4870311"/>
            <a:ext cx="7016406" cy="1103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Understanding and Problem Formation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D73E50-BD11-4438-88B0-0A185C2BE044}"/>
              </a:ext>
            </a:extLst>
          </p:cNvPr>
          <p:cNvSpPr/>
          <p:nvPr/>
        </p:nvSpPr>
        <p:spPr>
          <a:xfrm>
            <a:off x="1104522" y="4870311"/>
            <a:ext cx="2831374" cy="1103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 Data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53020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43A75-08E6-2312-981D-C67C4D1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6229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Kaggle?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D750-A5CA-73F3-0145-52B005F65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400" cy="4351338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spcBef>
                <a:spcPts val="120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Kaggle is the world's largest data science community and platform for data science competitions, machine learning challenges, and </a:t>
            </a:r>
            <a:r>
              <a:rPr lang="en-US" sz="3200" b="1" u="sng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collaborative data science projects</a:t>
            </a:r>
            <a:endParaRPr lang="en-US" sz="3200" b="1" dirty="0">
              <a:solidFill>
                <a:srgbClr val="62298B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120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Owned by Google</a:t>
            </a:r>
          </a:p>
          <a:p>
            <a:pPr marL="342900" indent="-342900">
              <a:spcBef>
                <a:spcPts val="120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Wide range of competitions with varying levels of complexity</a:t>
            </a:r>
          </a:p>
          <a:p>
            <a:pPr marL="342900" indent="-342900">
              <a:spcBef>
                <a:spcPts val="120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Also offers datasets, code notebooks, and other resources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91176-4D52-43C3-9CCF-1406A85C8270}"/>
              </a:ext>
            </a:extLst>
          </p:cNvPr>
          <p:cNvSpPr/>
          <p:nvPr/>
        </p:nvSpPr>
        <p:spPr>
          <a:xfrm>
            <a:off x="0" y="0"/>
            <a:ext cx="2122998" cy="3898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 Kaggle 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784D7-EFDE-7CF8-E94B-20DF221A1C14}"/>
              </a:ext>
            </a:extLst>
          </p:cNvPr>
          <p:cNvSpPr txBox="1"/>
          <p:nvPr/>
        </p:nvSpPr>
        <p:spPr>
          <a:xfrm>
            <a:off x="6722843" y="5807631"/>
            <a:ext cx="494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https://www.kaggle.com/competitions</a:t>
            </a:r>
            <a:r>
              <a:rPr lang="en-US" dirty="0"/>
              <a:t> 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9883123-90A0-516E-8C0C-9B561A28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71" y="2055813"/>
            <a:ext cx="5200845" cy="3716857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10509C3D-555E-7D21-6C08-A5EBA2158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81037"/>
            <a:ext cx="1762222" cy="72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48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43A75-08E6-2312-981D-C67C4D1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Kaggle Project Introduction</a:t>
            </a:r>
            <a:endParaRPr lang="en-US" sz="4800" b="1" dirty="0">
              <a:solidFill>
                <a:srgbClr val="6229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D750-A5CA-73F3-0145-52B005F65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67959"/>
            <a:ext cx="10515600" cy="2353820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1200"/>
              </a:spcBef>
            </a:pPr>
            <a:r>
              <a:rPr lang="en-US" sz="3200" b="1" dirty="0" err="1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WiDS</a:t>
            </a: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Datathon</a:t>
            </a: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2022</a:t>
            </a:r>
            <a:endParaRPr lang="en-US" b="1" dirty="0">
              <a:solidFill>
                <a:srgbClr val="62298B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Organized by the </a:t>
            </a:r>
            <a:r>
              <a:rPr lang="en-US" b="1" dirty="0" err="1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WiDS</a:t>
            </a: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Worldwide Team, Stanford University, Harvard University IACS, among others.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Partnered with Climate Change AI, Lawrence Berkeley National Lab, US Environmental Protection Agency (EPA), and MIT Critical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91176-4D52-43C3-9CCF-1406A85C8270}"/>
              </a:ext>
            </a:extLst>
          </p:cNvPr>
          <p:cNvSpPr/>
          <p:nvPr/>
        </p:nvSpPr>
        <p:spPr>
          <a:xfrm>
            <a:off x="0" y="0"/>
            <a:ext cx="2122998" cy="3898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 Kaggle Project</a:t>
            </a:r>
          </a:p>
        </p:txBody>
      </p:sp>
      <p:pic>
        <p:nvPicPr>
          <p:cNvPr id="7" name="Picture 6" descr="A group of logos with text&#10;&#10;Description automatically generated">
            <a:extLst>
              <a:ext uri="{FF2B5EF4-FFF2-40B4-BE49-F238E27FC236}">
                <a16:creationId xmlns:a16="http://schemas.microsoft.com/office/drawing/2014/main" id="{EEF667FB-DD5B-7F80-2EDC-EDDB22D61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653" y="1864576"/>
            <a:ext cx="8062693" cy="22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73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43A75-08E6-2312-981D-C67C4D1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Kaggle Project Introduction</a:t>
            </a:r>
            <a:endParaRPr lang="en-US" sz="4800" b="1" dirty="0">
              <a:solidFill>
                <a:srgbClr val="6229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D750-A5CA-73F3-0145-52B005F65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spcBef>
                <a:spcPts val="120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Climate change is a globally relevant, urgent, and multi-faceted issue heavily impacting many industries and aspects of public life</a:t>
            </a:r>
          </a:p>
          <a:p>
            <a:pPr marL="342900" indent="-342900">
              <a:spcBef>
                <a:spcPts val="120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Choose to explore 1 dataset among several, spanning sectors including healthcare, energy and environmental protection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91176-4D52-43C3-9CCF-1406A85C8270}"/>
              </a:ext>
            </a:extLst>
          </p:cNvPr>
          <p:cNvSpPr/>
          <p:nvPr/>
        </p:nvSpPr>
        <p:spPr>
          <a:xfrm>
            <a:off x="0" y="0"/>
            <a:ext cx="2122998" cy="3898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 Kaggle Project</a:t>
            </a:r>
          </a:p>
        </p:txBody>
      </p:sp>
    </p:spTree>
    <p:extLst>
      <p:ext uri="{BB962C8B-B14F-4D97-AF65-F5344CB8AC3E}">
        <p14:creationId xmlns:p14="http://schemas.microsoft.com/office/powerpoint/2010/main" val="4088049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43A75-08E6-2312-981D-C67C4D1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Kaggle Project Introduction</a:t>
            </a:r>
            <a:endParaRPr lang="en-US" sz="4800" b="1" dirty="0">
              <a:solidFill>
                <a:srgbClr val="6229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D750-A5CA-73F3-0145-52B005F65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ts val="120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Choose 1 of 3 research tracks to explore: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sz="2800" b="1" u="sng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 Environmental Protection Agency (EPA): weather, air pollutant, and census data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sz="2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MIT Critical Data: CDC county level COVID data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sz="2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Climate Change AI: Fine grained building energy usage data</a:t>
            </a:r>
          </a:p>
          <a:p>
            <a:pPr marL="457200" lvl="1" indent="0">
              <a:spcBef>
                <a:spcPts val="1200"/>
              </a:spcBef>
              <a:buNone/>
            </a:pPr>
            <a:endParaRPr lang="en-US" sz="2800" b="1" dirty="0">
              <a:solidFill>
                <a:srgbClr val="62298B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00000"/>
              </a:lnSpc>
              <a:spcBef>
                <a:spcPts val="120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2"/>
              </a:rPr>
              <a:t>https://www.kaggle.com/competitions/phase-ii-widsdatathon2022</a:t>
            </a:r>
            <a:endParaRPr lang="en-US" sz="3200" b="1" dirty="0">
              <a:solidFill>
                <a:srgbClr val="62298B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91176-4D52-43C3-9CCF-1406A85C8270}"/>
              </a:ext>
            </a:extLst>
          </p:cNvPr>
          <p:cNvSpPr/>
          <p:nvPr/>
        </p:nvSpPr>
        <p:spPr>
          <a:xfrm>
            <a:off x="0" y="0"/>
            <a:ext cx="2122998" cy="3898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 Kaggle Project</a:t>
            </a:r>
          </a:p>
        </p:txBody>
      </p:sp>
    </p:spTree>
    <p:extLst>
      <p:ext uri="{BB962C8B-B14F-4D97-AF65-F5344CB8AC3E}">
        <p14:creationId xmlns:p14="http://schemas.microsoft.com/office/powerpoint/2010/main" val="237749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40CEC6-990E-6A74-981F-B2D4BF690F92}"/>
              </a:ext>
            </a:extLst>
          </p:cNvPr>
          <p:cNvSpPr/>
          <p:nvPr/>
        </p:nvSpPr>
        <p:spPr>
          <a:xfrm>
            <a:off x="1104522" y="1690688"/>
            <a:ext cx="2831374" cy="796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 Introduction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AA2F88-221A-0597-971E-276CE4CFEF6A}"/>
              </a:ext>
            </a:extLst>
          </p:cNvPr>
          <p:cNvSpPr/>
          <p:nvPr/>
        </p:nvSpPr>
        <p:spPr>
          <a:xfrm>
            <a:off x="1104522" y="2648178"/>
            <a:ext cx="2831374" cy="796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 Our Goal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77D10C-007B-F58C-D999-D988D53FD101}"/>
              </a:ext>
            </a:extLst>
          </p:cNvPr>
          <p:cNvSpPr/>
          <p:nvPr/>
        </p:nvSpPr>
        <p:spPr>
          <a:xfrm>
            <a:off x="1104522" y="3605668"/>
            <a:ext cx="2831374" cy="1103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 Kaggle Project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0A3C9B-19DA-02D6-BBB9-FE865937BD28}"/>
              </a:ext>
            </a:extLst>
          </p:cNvPr>
          <p:cNvSpPr/>
          <p:nvPr/>
        </p:nvSpPr>
        <p:spPr>
          <a:xfrm>
            <a:off x="4071068" y="1690688"/>
            <a:ext cx="7016410" cy="796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Who am I?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Who are you?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AF488D-B0C9-FF5B-E7AF-FB92AF64F193}"/>
              </a:ext>
            </a:extLst>
          </p:cNvPr>
          <p:cNvSpPr/>
          <p:nvPr/>
        </p:nvSpPr>
        <p:spPr>
          <a:xfrm>
            <a:off x="4071067" y="2648178"/>
            <a:ext cx="7016407" cy="796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Project Goal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Project Timeline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86B270-C44F-73B3-BB15-8B2A83414B51}"/>
              </a:ext>
            </a:extLst>
          </p:cNvPr>
          <p:cNvSpPr/>
          <p:nvPr/>
        </p:nvSpPr>
        <p:spPr>
          <a:xfrm>
            <a:off x="4071068" y="3605668"/>
            <a:ext cx="7016406" cy="1103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 is Kaggle?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Kaggle Project Introduction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Setting up Project and Team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5CCEF1-590C-99D5-5C47-17FD06C4D687}"/>
              </a:ext>
            </a:extLst>
          </p:cNvPr>
          <p:cNvSpPr/>
          <p:nvPr/>
        </p:nvSpPr>
        <p:spPr>
          <a:xfrm>
            <a:off x="4071068" y="4870311"/>
            <a:ext cx="7016406" cy="110322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Understanding and Problem Formation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72200D-A905-5457-75FA-B3B051ADC0EC}"/>
              </a:ext>
            </a:extLst>
          </p:cNvPr>
          <p:cNvSpPr/>
          <p:nvPr/>
        </p:nvSpPr>
        <p:spPr>
          <a:xfrm>
            <a:off x="1104522" y="4870311"/>
            <a:ext cx="2831374" cy="1103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 Data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893574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86C54F4-B978-88F0-BEBE-36CADEF03015}"/>
              </a:ext>
            </a:extLst>
          </p:cNvPr>
          <p:cNvSpPr/>
          <p:nvPr/>
        </p:nvSpPr>
        <p:spPr>
          <a:xfrm>
            <a:off x="838200" y="4885613"/>
            <a:ext cx="10515599" cy="7771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311F5C-14A8-D3DD-7508-4BA5355374AE}"/>
              </a:ext>
            </a:extLst>
          </p:cNvPr>
          <p:cNvSpPr/>
          <p:nvPr/>
        </p:nvSpPr>
        <p:spPr>
          <a:xfrm>
            <a:off x="838200" y="1609148"/>
            <a:ext cx="10515599" cy="3216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43A75-08E6-2312-981D-C67C4D1F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9" y="365125"/>
            <a:ext cx="1089014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Understanding and Problem Formation</a:t>
            </a:r>
            <a:endParaRPr lang="en-US" sz="4800" b="1" dirty="0">
              <a:solidFill>
                <a:srgbClr val="6229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D750-A5CA-73F3-0145-52B005F65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149"/>
            <a:ext cx="4480034" cy="3216166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spcBef>
                <a:spcPts val="1200"/>
              </a:spcBef>
            </a:pPr>
            <a:r>
              <a:rPr lang="en-US" sz="2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Independent Variables: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'AQS_ID’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'LATITUDE’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'LONGITUDE’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'COUNTY’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'STATE’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'CBSA’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'PEOPLE_OF_COLOR_FRACTION’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'LOW_INCOME_FRACTION’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'LINGUISTICALLY_ISOLATED_FRACTION’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'LESS_THAN_HS_ED_FRACTION’</a:t>
            </a:r>
          </a:p>
          <a:p>
            <a:pPr marL="800100" lvl="1" indent="-342900">
              <a:spcBef>
                <a:spcPts val="1200"/>
              </a:spcBef>
            </a:pPr>
            <a:endParaRPr lang="en-US" b="1" dirty="0">
              <a:solidFill>
                <a:srgbClr val="62298B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24592-EF6B-0A42-461C-6D2C224BB3DF}"/>
              </a:ext>
            </a:extLst>
          </p:cNvPr>
          <p:cNvSpPr txBox="1"/>
          <p:nvPr/>
        </p:nvSpPr>
        <p:spPr>
          <a:xfrm>
            <a:off x="7408187" y="2055813"/>
            <a:ext cx="3945611" cy="2769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b="1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800100" lvl="1" indent="-3429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400" b="1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>
              <a:lnSpc>
                <a:spcPct val="70000"/>
              </a:lnSpc>
            </a:pPr>
            <a:r>
              <a:rPr lang="en-US" sz="1200" dirty="0"/>
              <a:t>'DATE', 'TEMPERATURE_CELSIUS’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'RELATIVE_HUMIDITY’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'WIND_SPEED_METERS_PER_SECOND’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'WIND_DIRECTION'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'OZONE_PPM’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'NO2_PPB’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'CO_PPM’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'SO2_PPB’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'LEAD_UG_PER_CUBIC_METER’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'BENZENE_PPBC’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1F1B8-B21F-2D4D-C5C7-25DC8ED6C018}"/>
              </a:ext>
            </a:extLst>
          </p:cNvPr>
          <p:cNvSpPr txBox="1"/>
          <p:nvPr/>
        </p:nvSpPr>
        <p:spPr>
          <a:xfrm>
            <a:off x="838200" y="5002293"/>
            <a:ext cx="6101254" cy="574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lnSpc>
                <a:spcPct val="7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Target Variable:</a:t>
            </a:r>
          </a:p>
          <a:p>
            <a:pPr marL="800100" lvl="2" indent="-342900">
              <a:lnSpc>
                <a:spcPct val="7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'PM25_UG_PER_CUBIC_METER’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00E365-1416-B4B4-DD9B-102D4A985890}"/>
              </a:ext>
            </a:extLst>
          </p:cNvPr>
          <p:cNvSpPr/>
          <p:nvPr/>
        </p:nvSpPr>
        <p:spPr>
          <a:xfrm>
            <a:off x="0" y="0"/>
            <a:ext cx="2122998" cy="3898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 Data Understanding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29FDAA-417E-2A5E-1AF5-C7659650606B}"/>
              </a:ext>
            </a:extLst>
          </p:cNvPr>
          <p:cNvSpPr/>
          <p:nvPr/>
        </p:nvSpPr>
        <p:spPr>
          <a:xfrm rot="16200000">
            <a:off x="-1383540" y="3441062"/>
            <a:ext cx="4053654" cy="389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Fall 2023 Dataset</a:t>
            </a:r>
          </a:p>
        </p:txBody>
      </p:sp>
    </p:spTree>
    <p:extLst>
      <p:ext uri="{BB962C8B-B14F-4D97-AF65-F5344CB8AC3E}">
        <p14:creationId xmlns:p14="http://schemas.microsoft.com/office/powerpoint/2010/main" val="2612410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86C54F4-B978-88F0-BEBE-36CADEF03015}"/>
              </a:ext>
            </a:extLst>
          </p:cNvPr>
          <p:cNvSpPr/>
          <p:nvPr/>
        </p:nvSpPr>
        <p:spPr>
          <a:xfrm>
            <a:off x="838200" y="4885613"/>
            <a:ext cx="10515599" cy="7771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311F5C-14A8-D3DD-7508-4BA5355374AE}"/>
              </a:ext>
            </a:extLst>
          </p:cNvPr>
          <p:cNvSpPr/>
          <p:nvPr/>
        </p:nvSpPr>
        <p:spPr>
          <a:xfrm>
            <a:off x="838200" y="1609148"/>
            <a:ext cx="10515599" cy="3216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43A75-08E6-2312-981D-C67C4D1F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9" y="365125"/>
            <a:ext cx="1089014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Understanding and Problem Formation</a:t>
            </a:r>
            <a:endParaRPr lang="en-US" sz="4800" b="1" dirty="0">
              <a:solidFill>
                <a:srgbClr val="6229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D750-A5CA-73F3-0145-52B005F65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149"/>
            <a:ext cx="4480034" cy="3216166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spcBef>
                <a:spcPts val="1200"/>
              </a:spcBef>
            </a:pPr>
            <a:r>
              <a:rPr lang="en-US" sz="2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Independent Variables: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'AQS_ID’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'LATITUDE’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'LONGITUDE’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'COUNTY’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'STATE’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'CBSA’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'PEOPLE_OF_COLOR_FRACTION’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'LOW_INCOME_FRACTION’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'LINGUISTICALLY_ISOLATED_FRACTION’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'LESS_THAN_HS_ED_FRACTION’</a:t>
            </a:r>
          </a:p>
          <a:p>
            <a:pPr marL="800100" lvl="1" indent="-342900">
              <a:spcBef>
                <a:spcPts val="1200"/>
              </a:spcBef>
            </a:pPr>
            <a:endParaRPr lang="en-US" b="1" dirty="0">
              <a:solidFill>
                <a:srgbClr val="62298B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24592-EF6B-0A42-461C-6D2C224BB3DF}"/>
              </a:ext>
            </a:extLst>
          </p:cNvPr>
          <p:cNvSpPr txBox="1"/>
          <p:nvPr/>
        </p:nvSpPr>
        <p:spPr>
          <a:xfrm>
            <a:off x="7408187" y="2055813"/>
            <a:ext cx="3945611" cy="2769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b="1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800100" lvl="1" indent="-3429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400" b="1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>
              <a:lnSpc>
                <a:spcPct val="70000"/>
              </a:lnSpc>
            </a:pPr>
            <a:r>
              <a:rPr lang="en-US" sz="1200" dirty="0"/>
              <a:t>'DATE', 'TEMPERATURE_CELSIUS’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'RELATIVE_HUMIDITY’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'WIND_SPEED_METERS_PER_SECOND’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'WIND_DIRECTION'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'OZONE_PPM’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'NO2_PPB’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'CO_PPM’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'SO2_PPB’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'LEAD_UG_PER_CUBIC_METER’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'BENZENE_PPBC’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1F1B8-B21F-2D4D-C5C7-25DC8ED6C018}"/>
              </a:ext>
            </a:extLst>
          </p:cNvPr>
          <p:cNvSpPr txBox="1"/>
          <p:nvPr/>
        </p:nvSpPr>
        <p:spPr>
          <a:xfrm>
            <a:off x="838200" y="5002293"/>
            <a:ext cx="6101254" cy="574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lnSpc>
                <a:spcPct val="7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Target Variable:</a:t>
            </a:r>
          </a:p>
          <a:p>
            <a:pPr marL="800100" lvl="2" indent="-342900">
              <a:lnSpc>
                <a:spcPct val="7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'PM25_UG_PER_CUBIC_METER’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33EA0B6-9DE3-5019-38BF-A30592FAD3D1}"/>
              </a:ext>
            </a:extLst>
          </p:cNvPr>
          <p:cNvSpPr/>
          <p:nvPr/>
        </p:nvSpPr>
        <p:spPr>
          <a:xfrm>
            <a:off x="2833781" y="1989727"/>
            <a:ext cx="420414" cy="1508502"/>
          </a:xfrm>
          <a:prstGeom prst="rightBrace">
            <a:avLst>
              <a:gd name="adj1" fmla="val 54710"/>
              <a:gd name="adj2" fmla="val 50000"/>
            </a:avLst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62BA9E-C09D-F265-8231-84BFAC3BD995}"/>
              </a:ext>
            </a:extLst>
          </p:cNvPr>
          <p:cNvSpPr txBox="1"/>
          <p:nvPr/>
        </p:nvSpPr>
        <p:spPr>
          <a:xfrm>
            <a:off x="3254195" y="258147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 Data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48C13A9A-B163-5CD9-CCFA-00AF9D3CD40E}"/>
              </a:ext>
            </a:extLst>
          </p:cNvPr>
          <p:cNvSpPr/>
          <p:nvPr/>
        </p:nvSpPr>
        <p:spPr>
          <a:xfrm>
            <a:off x="5048273" y="3746258"/>
            <a:ext cx="198764" cy="962153"/>
          </a:xfrm>
          <a:prstGeom prst="rightBrace">
            <a:avLst>
              <a:gd name="adj1" fmla="val 54710"/>
              <a:gd name="adj2" fmla="val 50000"/>
            </a:avLst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527D540-30ED-55D6-7AC4-C1D5CF4A2ABF}"/>
              </a:ext>
            </a:extLst>
          </p:cNvPr>
          <p:cNvSpPr/>
          <p:nvPr/>
        </p:nvSpPr>
        <p:spPr>
          <a:xfrm rot="10800000">
            <a:off x="7644150" y="2090433"/>
            <a:ext cx="198764" cy="954983"/>
          </a:xfrm>
          <a:prstGeom prst="rightBrace">
            <a:avLst>
              <a:gd name="adj1" fmla="val 54710"/>
              <a:gd name="adj2" fmla="val 50000"/>
            </a:avLst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2B426A-E1AC-A2DC-2337-8BCE531E0A7B}"/>
              </a:ext>
            </a:extLst>
          </p:cNvPr>
          <p:cNvSpPr txBox="1"/>
          <p:nvPr/>
        </p:nvSpPr>
        <p:spPr>
          <a:xfrm>
            <a:off x="5247037" y="4062080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Demographic</a:t>
            </a:r>
          </a:p>
          <a:p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E3D045-ACE6-5F5E-864B-94F0F3F149BB}"/>
              </a:ext>
            </a:extLst>
          </p:cNvPr>
          <p:cNvSpPr txBox="1"/>
          <p:nvPr/>
        </p:nvSpPr>
        <p:spPr>
          <a:xfrm>
            <a:off x="6071665" y="2407958"/>
            <a:ext cx="1559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Data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495E2DD5-DBDA-7511-0E3B-B7C1E93A6493}"/>
              </a:ext>
            </a:extLst>
          </p:cNvPr>
          <p:cNvSpPr/>
          <p:nvPr/>
        </p:nvSpPr>
        <p:spPr>
          <a:xfrm rot="10800000">
            <a:off x="7644150" y="3212839"/>
            <a:ext cx="198764" cy="1509704"/>
          </a:xfrm>
          <a:prstGeom prst="rightBrace">
            <a:avLst>
              <a:gd name="adj1" fmla="val 54710"/>
              <a:gd name="adj2" fmla="val 50000"/>
            </a:avLst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E58630-22C5-B185-9716-2CAF00BF058F}"/>
              </a:ext>
            </a:extLst>
          </p:cNvPr>
          <p:cNvSpPr txBox="1"/>
          <p:nvPr/>
        </p:nvSpPr>
        <p:spPr>
          <a:xfrm>
            <a:off x="6176566" y="3494561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Atmospheric</a:t>
            </a:r>
          </a:p>
          <a:p>
            <a:pPr algn="r"/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E77A02-1F73-A8F9-63F1-778734EBFDC6}"/>
              </a:ext>
            </a:extLst>
          </p:cNvPr>
          <p:cNvSpPr/>
          <p:nvPr/>
        </p:nvSpPr>
        <p:spPr>
          <a:xfrm>
            <a:off x="838200" y="5723101"/>
            <a:ext cx="2450224" cy="6622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Problem Formation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2D2880-9B49-ECB1-9EB2-8B7678DFE63D}"/>
              </a:ext>
            </a:extLst>
          </p:cNvPr>
          <p:cNvSpPr/>
          <p:nvPr/>
        </p:nvSpPr>
        <p:spPr>
          <a:xfrm>
            <a:off x="3358145" y="5723100"/>
            <a:ext cx="7995653" cy="66220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 is the PM2.5 level for the next 7 days in Los Angeles?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00E365-1416-B4B4-DD9B-102D4A985890}"/>
              </a:ext>
            </a:extLst>
          </p:cNvPr>
          <p:cNvSpPr/>
          <p:nvPr/>
        </p:nvSpPr>
        <p:spPr>
          <a:xfrm>
            <a:off x="0" y="0"/>
            <a:ext cx="2122998" cy="3898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 Data Understanding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CEA046-3DA7-6E2E-0465-8B0D187EB87C}"/>
              </a:ext>
            </a:extLst>
          </p:cNvPr>
          <p:cNvSpPr/>
          <p:nvPr/>
        </p:nvSpPr>
        <p:spPr>
          <a:xfrm rot="16200000">
            <a:off x="-1383540" y="3441062"/>
            <a:ext cx="4053654" cy="389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Fall 2023 Dataset</a:t>
            </a:r>
          </a:p>
        </p:txBody>
      </p:sp>
    </p:spTree>
    <p:extLst>
      <p:ext uri="{BB962C8B-B14F-4D97-AF65-F5344CB8AC3E}">
        <p14:creationId xmlns:p14="http://schemas.microsoft.com/office/powerpoint/2010/main" val="3167472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5591176-4D52-43C3-9CCF-1406A85C8270}"/>
              </a:ext>
            </a:extLst>
          </p:cNvPr>
          <p:cNvSpPr/>
          <p:nvPr/>
        </p:nvSpPr>
        <p:spPr>
          <a:xfrm>
            <a:off x="0" y="0"/>
            <a:ext cx="2122998" cy="3898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 Data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8FD9A-D958-F46B-F3C9-C655F1661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78232" cy="4667250"/>
          </a:xfrm>
        </p:spPr>
        <p:txBody>
          <a:bodyPr>
            <a:normAutofit lnSpcReduction="10000"/>
          </a:bodyPr>
          <a:lstStyle/>
          <a:p>
            <a:pPr marL="342900" indent="-342900" algn="just">
              <a:spcBef>
                <a:spcPts val="120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 is PM2.5?</a:t>
            </a:r>
          </a:p>
          <a:p>
            <a:pPr marL="800100" lvl="1" indent="-342900" algn="just">
              <a:spcBef>
                <a:spcPts val="1200"/>
              </a:spcBef>
            </a:pPr>
            <a:r>
              <a:rPr lang="en-US" sz="2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Atmospheric particles with a diameter ≤ 2.5 micrometers</a:t>
            </a:r>
          </a:p>
          <a:p>
            <a:pPr marL="800100" lvl="1" indent="-342900" algn="just">
              <a:spcBef>
                <a:spcPts val="1200"/>
              </a:spcBef>
            </a:pPr>
            <a:r>
              <a:rPr lang="en-US" sz="2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Global Burden of Disease (GBD) Study 2015 ranked PM2.5 as the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</a:t>
            </a:r>
            <a:r>
              <a:rPr lang="en-US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leading risk factor for death</a:t>
            </a:r>
            <a:r>
              <a:rPr lang="en-US" sz="2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</a:p>
          <a:p>
            <a:pPr marL="1257300" lvl="2" indent="-342900" algn="just">
              <a:spcBef>
                <a:spcPts val="1200"/>
              </a:spcBef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Caused 4.2 million deaths and 103.1 million disability-adjusted life-years loss, representing 7.6% of total global deaths.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AE8CF50-9694-2A5E-8500-461090A91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9" y="365125"/>
            <a:ext cx="1089014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Understanding and Problem Formation</a:t>
            </a:r>
            <a:endParaRPr lang="en-US" sz="4800" b="1" dirty="0">
              <a:solidFill>
                <a:srgbClr val="6229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diagram of a hair strand&#10;&#10;Description automatically generated">
            <a:extLst>
              <a:ext uri="{FF2B5EF4-FFF2-40B4-BE49-F238E27FC236}">
                <a16:creationId xmlns:a16="http://schemas.microsoft.com/office/drawing/2014/main" id="{733340DD-0F01-9F3E-3B1F-C309D7975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157" y="3749064"/>
            <a:ext cx="4003361" cy="2836495"/>
          </a:xfrm>
          <a:prstGeom prst="rect">
            <a:avLst/>
          </a:prstGeom>
        </p:spPr>
      </p:pic>
      <p:pic>
        <p:nvPicPr>
          <p:cNvPr id="9" name="Picture 8" descr="Diagram of a diagram of a gaseous process&#10;&#10;Description automatically generated with medium confidence">
            <a:extLst>
              <a:ext uri="{FF2B5EF4-FFF2-40B4-BE49-F238E27FC236}">
                <a16:creationId xmlns:a16="http://schemas.microsoft.com/office/drawing/2014/main" id="{C1949A2F-BFE3-04BE-E2B3-17A0709A5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157" y="1690688"/>
            <a:ext cx="4003361" cy="19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18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21D2-9A43-E13C-28F3-F8FE121C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data do we have now?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DC79F0-11E8-DFAB-EC42-5CFC86A2264A}"/>
              </a:ext>
            </a:extLst>
          </p:cNvPr>
          <p:cNvSpPr/>
          <p:nvPr/>
        </p:nvSpPr>
        <p:spPr>
          <a:xfrm>
            <a:off x="838200" y="4885613"/>
            <a:ext cx="10515599" cy="7771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9C9B6F-9A3A-1B82-9615-D497A989AFAC}"/>
              </a:ext>
            </a:extLst>
          </p:cNvPr>
          <p:cNvSpPr/>
          <p:nvPr/>
        </p:nvSpPr>
        <p:spPr>
          <a:xfrm>
            <a:off x="838200" y="1609148"/>
            <a:ext cx="10515599" cy="3216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410FC-9CF1-E695-55F3-956EA1567AE5}"/>
              </a:ext>
            </a:extLst>
          </p:cNvPr>
          <p:cNvSpPr txBox="1"/>
          <p:nvPr/>
        </p:nvSpPr>
        <p:spPr>
          <a:xfrm>
            <a:off x="838200" y="5002293"/>
            <a:ext cx="6101254" cy="574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lnSpc>
                <a:spcPct val="7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Target Variable:</a:t>
            </a:r>
          </a:p>
          <a:p>
            <a:pPr marL="800100" lvl="2" indent="-342900">
              <a:lnSpc>
                <a:spcPct val="7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'PM25_UG_PER_CUBIC_METER’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8A83D2-6904-47E8-BFA1-E7150EAB7006}"/>
              </a:ext>
            </a:extLst>
          </p:cNvPr>
          <p:cNvSpPr txBox="1">
            <a:spLocks/>
          </p:cNvSpPr>
          <p:nvPr/>
        </p:nvSpPr>
        <p:spPr>
          <a:xfrm>
            <a:off x="838200" y="1609149"/>
            <a:ext cx="4480034" cy="3216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Independent Variables: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'AQS_ID’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sz="2200" b="1" strike="sngStrike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'LATITUDE’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sz="2200" b="1" strike="sngStrike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'LONGITUDE’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sz="2200" b="1" strike="sngStrike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'COUNTY’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sz="2200" b="1" strike="sngStrike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'STATE’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sz="2200" b="1" strike="sngStrike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'CBSA’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sz="2200" b="1" strike="sngStrike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'PEOPLE_OF_COLOR_FRACTION’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sz="2200" b="1" strike="sngStrike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'LOW_INCOME_FRACTION’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sz="2200" b="1" strike="sngStrike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'LINGUISTICALLY_ISOLATED_FRACTION’</a:t>
            </a:r>
          </a:p>
          <a:p>
            <a:pPr marL="800100" lvl="1" indent="-342900">
              <a:spcBef>
                <a:spcPts val="1200"/>
              </a:spcBef>
            </a:pPr>
            <a:r>
              <a:rPr lang="en-US" sz="2200" b="1" strike="sngStrike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'LESS_THAN_HS_ED_FRACTION’</a:t>
            </a:r>
          </a:p>
          <a:p>
            <a:pPr marL="800100" lvl="1" indent="-342900">
              <a:spcBef>
                <a:spcPts val="1200"/>
              </a:spcBef>
            </a:pPr>
            <a:endParaRPr lang="en-US" b="1" dirty="0">
              <a:solidFill>
                <a:srgbClr val="62298B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9746B-F26D-AD55-F6E4-6CC11A815B0E}"/>
              </a:ext>
            </a:extLst>
          </p:cNvPr>
          <p:cNvSpPr txBox="1"/>
          <p:nvPr/>
        </p:nvSpPr>
        <p:spPr>
          <a:xfrm>
            <a:off x="7385413" y="2090433"/>
            <a:ext cx="3945611" cy="27348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b="1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800100" lvl="1" indent="-3429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400" b="1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>
              <a:lnSpc>
                <a:spcPct val="70000"/>
              </a:lnSpc>
            </a:pPr>
            <a:r>
              <a:rPr lang="en-US" sz="1200" strike="sngStrike" dirty="0">
                <a:solidFill>
                  <a:schemeClr val="bg1">
                    <a:lumMod val="50000"/>
                  </a:schemeClr>
                </a:solidFill>
              </a:rPr>
              <a:t>'DATE’, </a:t>
            </a:r>
            <a:r>
              <a:rPr lang="en-US" sz="1200" dirty="0"/>
              <a:t>'TEMPERATURE_CELSIUS’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'RELATIVE_HUMIDITY’</a:t>
            </a:r>
          </a:p>
          <a:p>
            <a:pPr lvl="1">
              <a:lnSpc>
                <a:spcPct val="70000"/>
              </a:lnSpc>
            </a:pPr>
            <a:r>
              <a:rPr lang="en-US" sz="1200" strike="sngStrike" dirty="0">
                <a:solidFill>
                  <a:schemeClr val="bg1">
                    <a:lumMod val="50000"/>
                  </a:schemeClr>
                </a:solidFill>
              </a:rPr>
              <a:t>'WIND_SPEED_METERS_PER_SECOND’</a:t>
            </a:r>
          </a:p>
          <a:p>
            <a:pPr lvl="1">
              <a:lnSpc>
                <a:spcPct val="70000"/>
              </a:lnSpc>
            </a:pPr>
            <a:r>
              <a:rPr lang="en-US" sz="1200" strike="sngStrike" dirty="0">
                <a:solidFill>
                  <a:schemeClr val="bg1">
                    <a:lumMod val="50000"/>
                  </a:schemeClr>
                </a:solidFill>
              </a:rPr>
              <a:t>'WIND_DIRECTION'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'OZONE_PPM’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'NO2_PPB’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'CO_PPM’</a:t>
            </a:r>
          </a:p>
          <a:p>
            <a:pPr lvl="1">
              <a:lnSpc>
                <a:spcPct val="70000"/>
              </a:lnSpc>
            </a:pPr>
            <a:r>
              <a:rPr lang="en-US" sz="1200" dirty="0"/>
              <a:t>'SO2_PPB’</a:t>
            </a:r>
          </a:p>
          <a:p>
            <a:pPr lvl="1">
              <a:lnSpc>
                <a:spcPct val="70000"/>
              </a:lnSpc>
            </a:pPr>
            <a:r>
              <a:rPr lang="en-US" sz="1200" strike="sngStrike" dirty="0">
                <a:solidFill>
                  <a:schemeClr val="bg1">
                    <a:lumMod val="50000"/>
                  </a:schemeClr>
                </a:solidFill>
              </a:rPr>
              <a:t>'LEAD_UG_PER_CUBIC_METER’</a:t>
            </a:r>
          </a:p>
          <a:p>
            <a:pPr lvl="1">
              <a:lnSpc>
                <a:spcPct val="70000"/>
              </a:lnSpc>
            </a:pPr>
            <a:r>
              <a:rPr lang="en-US" sz="1200" strike="sngStrike" dirty="0">
                <a:solidFill>
                  <a:schemeClr val="bg1">
                    <a:lumMod val="50000"/>
                  </a:schemeClr>
                </a:solidFill>
              </a:rPr>
              <a:t>'BENZENE_PPBC’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42C98875-C73C-6CA0-5EB7-49F4B115BBD6}"/>
              </a:ext>
            </a:extLst>
          </p:cNvPr>
          <p:cNvSpPr/>
          <p:nvPr/>
        </p:nvSpPr>
        <p:spPr>
          <a:xfrm>
            <a:off x="2833781" y="1989727"/>
            <a:ext cx="420414" cy="1508502"/>
          </a:xfrm>
          <a:prstGeom prst="rightBrace">
            <a:avLst>
              <a:gd name="adj1" fmla="val 54710"/>
              <a:gd name="adj2" fmla="val 50000"/>
            </a:avLst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816F09-437D-B297-ACD8-392052B81D52}"/>
              </a:ext>
            </a:extLst>
          </p:cNvPr>
          <p:cNvSpPr txBox="1"/>
          <p:nvPr/>
        </p:nvSpPr>
        <p:spPr>
          <a:xfrm>
            <a:off x="3254195" y="258147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 Data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419A98E-4789-B124-ECC1-6726348449CF}"/>
              </a:ext>
            </a:extLst>
          </p:cNvPr>
          <p:cNvSpPr/>
          <p:nvPr/>
        </p:nvSpPr>
        <p:spPr>
          <a:xfrm>
            <a:off x="5048273" y="3746258"/>
            <a:ext cx="198764" cy="962153"/>
          </a:xfrm>
          <a:prstGeom prst="rightBrace">
            <a:avLst>
              <a:gd name="adj1" fmla="val 54710"/>
              <a:gd name="adj2" fmla="val 50000"/>
            </a:avLst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5F566DAE-9ABA-27B1-DA57-668A1004F009}"/>
              </a:ext>
            </a:extLst>
          </p:cNvPr>
          <p:cNvSpPr/>
          <p:nvPr/>
        </p:nvSpPr>
        <p:spPr>
          <a:xfrm rot="10800000">
            <a:off x="7644150" y="2090433"/>
            <a:ext cx="198764" cy="954983"/>
          </a:xfrm>
          <a:prstGeom prst="rightBrace">
            <a:avLst>
              <a:gd name="adj1" fmla="val 54710"/>
              <a:gd name="adj2" fmla="val 50000"/>
            </a:avLst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98A8F-E0E1-75D8-B57C-88B233D6FEA7}"/>
              </a:ext>
            </a:extLst>
          </p:cNvPr>
          <p:cNvSpPr txBox="1"/>
          <p:nvPr/>
        </p:nvSpPr>
        <p:spPr>
          <a:xfrm>
            <a:off x="5247037" y="4062080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strike="sngStrike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Demographic</a:t>
            </a:r>
          </a:p>
          <a:p>
            <a:r>
              <a:rPr lang="en-US" dirty="0"/>
              <a:t>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2D53F8-C48A-0FCD-B6FF-E995A9D1B54F}"/>
              </a:ext>
            </a:extLst>
          </p:cNvPr>
          <p:cNvSpPr txBox="1"/>
          <p:nvPr/>
        </p:nvSpPr>
        <p:spPr>
          <a:xfrm>
            <a:off x="6071665" y="2407958"/>
            <a:ext cx="1559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Data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66973A8-6394-B2AE-EDA8-EDC84124C0E6}"/>
              </a:ext>
            </a:extLst>
          </p:cNvPr>
          <p:cNvSpPr/>
          <p:nvPr/>
        </p:nvSpPr>
        <p:spPr>
          <a:xfrm rot="10800000">
            <a:off x="7644150" y="3212839"/>
            <a:ext cx="198764" cy="1509704"/>
          </a:xfrm>
          <a:prstGeom prst="rightBrace">
            <a:avLst>
              <a:gd name="adj1" fmla="val 54710"/>
              <a:gd name="adj2" fmla="val 50000"/>
            </a:avLst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B86988-F0AF-786D-DC5B-2546856F3871}"/>
              </a:ext>
            </a:extLst>
          </p:cNvPr>
          <p:cNvSpPr txBox="1"/>
          <p:nvPr/>
        </p:nvSpPr>
        <p:spPr>
          <a:xfrm>
            <a:off x="6176566" y="3494561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Atmospheric</a:t>
            </a:r>
          </a:p>
          <a:p>
            <a:pPr algn="r"/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62778B-E176-558E-AA92-A8C17D90000E}"/>
              </a:ext>
            </a:extLst>
          </p:cNvPr>
          <p:cNvSpPr/>
          <p:nvPr/>
        </p:nvSpPr>
        <p:spPr>
          <a:xfrm rot="16200000">
            <a:off x="-1383540" y="3441062"/>
            <a:ext cx="4053654" cy="389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Spring 2024 Dataset</a:t>
            </a:r>
          </a:p>
        </p:txBody>
      </p:sp>
    </p:spTree>
    <p:extLst>
      <p:ext uri="{BB962C8B-B14F-4D97-AF65-F5344CB8AC3E}">
        <p14:creationId xmlns:p14="http://schemas.microsoft.com/office/powerpoint/2010/main" val="166109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090C-52FC-9DD4-5C9F-3927C62FC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800" b="1" dirty="0">
                <a:solidFill>
                  <a:srgbClr val="6229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Today’s Schedule (4/4)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5130B4-B442-77CF-5B61-CEFED90B9E74}"/>
              </a:ext>
            </a:extLst>
          </p:cNvPr>
          <p:cNvSpPr/>
          <p:nvPr/>
        </p:nvSpPr>
        <p:spPr>
          <a:xfrm>
            <a:off x="1104522" y="1690688"/>
            <a:ext cx="2831374" cy="7960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 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A6E14D-AD98-B94F-8626-919B23654E6B}"/>
              </a:ext>
            </a:extLst>
          </p:cNvPr>
          <p:cNvSpPr/>
          <p:nvPr/>
        </p:nvSpPr>
        <p:spPr>
          <a:xfrm>
            <a:off x="1104522" y="2648178"/>
            <a:ext cx="2831374" cy="7960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 Our Goal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478DAE-F20B-9C2E-5EB6-A857C4BE1CAD}"/>
              </a:ext>
            </a:extLst>
          </p:cNvPr>
          <p:cNvSpPr/>
          <p:nvPr/>
        </p:nvSpPr>
        <p:spPr>
          <a:xfrm>
            <a:off x="1104522" y="3605668"/>
            <a:ext cx="2831374" cy="1103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 Kaggle Project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A62623-5C1F-7CB1-5400-5BDFE4A55F5B}"/>
              </a:ext>
            </a:extLst>
          </p:cNvPr>
          <p:cNvSpPr/>
          <p:nvPr/>
        </p:nvSpPr>
        <p:spPr>
          <a:xfrm>
            <a:off x="4071068" y="1690688"/>
            <a:ext cx="7016410" cy="79606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Who am I?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Who are you?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4A793-67F2-3C80-18C5-6A1045CEA16F}"/>
              </a:ext>
            </a:extLst>
          </p:cNvPr>
          <p:cNvSpPr/>
          <p:nvPr/>
        </p:nvSpPr>
        <p:spPr>
          <a:xfrm>
            <a:off x="4071067" y="2648178"/>
            <a:ext cx="7016407" cy="79606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Project Goal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Project Timeline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91BF7D-B8DD-F08A-3913-9D9CBA833C83}"/>
              </a:ext>
            </a:extLst>
          </p:cNvPr>
          <p:cNvSpPr/>
          <p:nvPr/>
        </p:nvSpPr>
        <p:spPr>
          <a:xfrm>
            <a:off x="4071068" y="3605668"/>
            <a:ext cx="7016406" cy="110322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 is Kaggle?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Kaggle Project Introduction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Setting up Project and Team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1F1D30-AAF1-638F-4A5E-EBA512CDDD1F}"/>
              </a:ext>
            </a:extLst>
          </p:cNvPr>
          <p:cNvSpPr/>
          <p:nvPr/>
        </p:nvSpPr>
        <p:spPr>
          <a:xfrm>
            <a:off x="4071068" y="4870311"/>
            <a:ext cx="7016406" cy="110322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Understanding and Problem Formation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2D2AFE-5A8F-4468-C0F3-27F7BCC989FD}"/>
              </a:ext>
            </a:extLst>
          </p:cNvPr>
          <p:cNvSpPr/>
          <p:nvPr/>
        </p:nvSpPr>
        <p:spPr>
          <a:xfrm>
            <a:off x="1104522" y="4870311"/>
            <a:ext cx="2831374" cy="1103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 Data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668400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5591176-4D52-43C3-9CCF-1406A85C8270}"/>
              </a:ext>
            </a:extLst>
          </p:cNvPr>
          <p:cNvSpPr/>
          <p:nvPr/>
        </p:nvSpPr>
        <p:spPr>
          <a:xfrm>
            <a:off x="0" y="0"/>
            <a:ext cx="2122998" cy="3898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 Data Understanding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1E9EEC-7DE0-F99B-EAA9-7D3B48649CF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2024 Dataset</a:t>
            </a:r>
            <a:endParaRPr lang="en-US" dirty="0"/>
          </a:p>
        </p:txBody>
      </p:sp>
      <p:pic>
        <p:nvPicPr>
          <p:cNvPr id="13" name="Picture 12" descr="A screenshot of a table&#10;&#10;Description automatically generated">
            <a:extLst>
              <a:ext uri="{FF2B5EF4-FFF2-40B4-BE49-F238E27FC236}">
                <a16:creationId xmlns:a16="http://schemas.microsoft.com/office/drawing/2014/main" id="{20ACCEB5-3CE9-BCDE-2FD4-3F100E68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00" y="1702411"/>
            <a:ext cx="8628200" cy="47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63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43A75-08E6-2312-981D-C67C4D1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Ending</a:t>
            </a:r>
            <a:endParaRPr lang="en-US" sz="4800" b="1" dirty="0">
              <a:solidFill>
                <a:srgbClr val="6229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D750-A5CA-73F3-0145-52B005F65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ts val="120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 visualizations should we do?</a:t>
            </a:r>
          </a:p>
          <a:p>
            <a:pPr marL="342900" indent="-342900">
              <a:spcBef>
                <a:spcPts val="120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Any new insights?</a:t>
            </a:r>
          </a:p>
        </p:txBody>
      </p:sp>
    </p:spTree>
    <p:extLst>
      <p:ext uri="{BB962C8B-B14F-4D97-AF65-F5344CB8AC3E}">
        <p14:creationId xmlns:p14="http://schemas.microsoft.com/office/powerpoint/2010/main" val="1219791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9C8F7F9-6234-262C-45F8-7CBD9E0DF195}"/>
              </a:ext>
            </a:extLst>
          </p:cNvPr>
          <p:cNvSpPr/>
          <p:nvPr/>
        </p:nvSpPr>
        <p:spPr>
          <a:xfrm>
            <a:off x="1104522" y="1690688"/>
            <a:ext cx="2831374" cy="7960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 Introduction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FA82DA-8ACD-87EA-D965-DEABFE415225}"/>
              </a:ext>
            </a:extLst>
          </p:cNvPr>
          <p:cNvSpPr/>
          <p:nvPr/>
        </p:nvSpPr>
        <p:spPr>
          <a:xfrm>
            <a:off x="1104522" y="2648178"/>
            <a:ext cx="2831374" cy="796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 Our Goal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838811-DE5A-DD91-3B37-CC4CD6C93CB7}"/>
              </a:ext>
            </a:extLst>
          </p:cNvPr>
          <p:cNvSpPr/>
          <p:nvPr/>
        </p:nvSpPr>
        <p:spPr>
          <a:xfrm>
            <a:off x="1104522" y="3605668"/>
            <a:ext cx="2831374" cy="1103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 Kaggle Project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447940-2903-8C5D-74D8-4703A09AB897}"/>
              </a:ext>
            </a:extLst>
          </p:cNvPr>
          <p:cNvSpPr/>
          <p:nvPr/>
        </p:nvSpPr>
        <p:spPr>
          <a:xfrm>
            <a:off x="4071068" y="1690688"/>
            <a:ext cx="7016410" cy="79606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Who am I?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Who are you?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847C46-20A8-0E5E-42FF-7E0726930DBA}"/>
              </a:ext>
            </a:extLst>
          </p:cNvPr>
          <p:cNvSpPr/>
          <p:nvPr/>
        </p:nvSpPr>
        <p:spPr>
          <a:xfrm>
            <a:off x="4071067" y="2648178"/>
            <a:ext cx="7016407" cy="796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Project Goal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Project Timeline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99E316-3093-1DA6-63D2-338D0F1EC958}"/>
              </a:ext>
            </a:extLst>
          </p:cNvPr>
          <p:cNvSpPr/>
          <p:nvPr/>
        </p:nvSpPr>
        <p:spPr>
          <a:xfrm>
            <a:off x="4071068" y="3605668"/>
            <a:ext cx="7016406" cy="1103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 is Kaggle?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Kaggle Project Introduction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Setting up Project and Team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B3A836-E990-6622-2F2A-DEAC3C4F3919}"/>
              </a:ext>
            </a:extLst>
          </p:cNvPr>
          <p:cNvSpPr/>
          <p:nvPr/>
        </p:nvSpPr>
        <p:spPr>
          <a:xfrm>
            <a:off x="4071068" y="4870311"/>
            <a:ext cx="7016406" cy="1103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Understanding and Problem Formation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25728A-13F9-A8FD-48A3-49DEE8F96225}"/>
              </a:ext>
            </a:extLst>
          </p:cNvPr>
          <p:cNvSpPr/>
          <p:nvPr/>
        </p:nvSpPr>
        <p:spPr>
          <a:xfrm>
            <a:off x="1104522" y="4870311"/>
            <a:ext cx="2831374" cy="1103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 Data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360770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43A75-08E6-2312-981D-C67C4D1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6229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D750-A5CA-73F3-0145-52B005F65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ct val="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Name: Yuko </a:t>
            </a:r>
            <a:r>
              <a:rPr lang="en-US" sz="3200" b="1" dirty="0" err="1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Ohmori</a:t>
            </a:r>
            <a:endParaRPr lang="en-US" sz="3200" b="1" dirty="0">
              <a:solidFill>
                <a:srgbClr val="62298B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Hometown (City, Country):  Kobe, Japan</a:t>
            </a:r>
          </a:p>
          <a:p>
            <a:pPr marL="342900" indent="-342900">
              <a:spcBef>
                <a:spcPct val="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Major: MS in Applied Data Science</a:t>
            </a:r>
          </a:p>
          <a:p>
            <a:pPr marL="342900" indent="-342900">
              <a:spcBef>
                <a:spcPct val="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Hobby: Soccer and Bouldering</a:t>
            </a:r>
          </a:p>
          <a:p>
            <a:pPr marL="342900" indent="-342900">
              <a:spcBef>
                <a:spcPct val="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Interesting Fact: I like to learn new languages. Now learning Korean!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E132D2-F34D-13CE-236D-4D6C61431688}"/>
              </a:ext>
            </a:extLst>
          </p:cNvPr>
          <p:cNvSpPr/>
          <p:nvPr/>
        </p:nvSpPr>
        <p:spPr>
          <a:xfrm>
            <a:off x="0" y="0"/>
            <a:ext cx="2122998" cy="3898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27851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43A75-08E6-2312-981D-C67C4D1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6229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D750-A5CA-73F3-0145-52B005F65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ct val="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Name: </a:t>
            </a:r>
            <a:r>
              <a:rPr lang="en-US" sz="3200" b="1" dirty="0" err="1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Ravneet</a:t>
            </a: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Kaur</a:t>
            </a:r>
          </a:p>
          <a:p>
            <a:pPr marL="342900" indent="-342900">
              <a:spcBef>
                <a:spcPct val="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Hometown (City, Country):</a:t>
            </a:r>
          </a:p>
          <a:p>
            <a:pPr marL="342900" indent="-342900">
              <a:spcBef>
                <a:spcPct val="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Major:</a:t>
            </a:r>
          </a:p>
          <a:p>
            <a:pPr marL="342900" indent="-342900">
              <a:spcBef>
                <a:spcPct val="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Hobby:</a:t>
            </a:r>
          </a:p>
          <a:p>
            <a:pPr marL="342900" indent="-342900">
              <a:spcBef>
                <a:spcPct val="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Interesting Fact: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E132D2-F34D-13CE-236D-4D6C61431688}"/>
              </a:ext>
            </a:extLst>
          </p:cNvPr>
          <p:cNvSpPr/>
          <p:nvPr/>
        </p:nvSpPr>
        <p:spPr>
          <a:xfrm>
            <a:off x="0" y="0"/>
            <a:ext cx="2122998" cy="3898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251254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43A75-08E6-2312-981D-C67C4D1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6229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D750-A5CA-73F3-0145-52B005F65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ct val="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Name: </a:t>
            </a:r>
          </a:p>
          <a:p>
            <a:pPr marL="342900" indent="-342900">
              <a:spcBef>
                <a:spcPct val="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Hometown (City, Country):</a:t>
            </a:r>
          </a:p>
          <a:p>
            <a:pPr marL="342900" indent="-342900">
              <a:spcBef>
                <a:spcPct val="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Major:</a:t>
            </a:r>
          </a:p>
          <a:p>
            <a:pPr marL="342900" indent="-342900">
              <a:spcBef>
                <a:spcPct val="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Hobby:</a:t>
            </a:r>
          </a:p>
          <a:p>
            <a:pPr marL="342900" indent="-342900">
              <a:spcBef>
                <a:spcPct val="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Interesting Fact: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E132D2-F34D-13CE-236D-4D6C61431688}"/>
              </a:ext>
            </a:extLst>
          </p:cNvPr>
          <p:cNvSpPr/>
          <p:nvPr/>
        </p:nvSpPr>
        <p:spPr>
          <a:xfrm>
            <a:off x="0" y="0"/>
            <a:ext cx="2122998" cy="3898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4076339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40CEC6-990E-6A74-981F-B2D4BF690F92}"/>
              </a:ext>
            </a:extLst>
          </p:cNvPr>
          <p:cNvSpPr/>
          <p:nvPr/>
        </p:nvSpPr>
        <p:spPr>
          <a:xfrm>
            <a:off x="1104522" y="1690688"/>
            <a:ext cx="2831374" cy="796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 Introduction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AA2F88-221A-0597-971E-276CE4CFEF6A}"/>
              </a:ext>
            </a:extLst>
          </p:cNvPr>
          <p:cNvSpPr/>
          <p:nvPr/>
        </p:nvSpPr>
        <p:spPr>
          <a:xfrm>
            <a:off x="1104522" y="2648178"/>
            <a:ext cx="2831374" cy="7960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 Our Goal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77D10C-007B-F58C-D999-D988D53FD101}"/>
              </a:ext>
            </a:extLst>
          </p:cNvPr>
          <p:cNvSpPr/>
          <p:nvPr/>
        </p:nvSpPr>
        <p:spPr>
          <a:xfrm>
            <a:off x="1104522" y="3605668"/>
            <a:ext cx="2831374" cy="1103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 Kaggle Project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0A3C9B-19DA-02D6-BBB9-FE865937BD28}"/>
              </a:ext>
            </a:extLst>
          </p:cNvPr>
          <p:cNvSpPr/>
          <p:nvPr/>
        </p:nvSpPr>
        <p:spPr>
          <a:xfrm>
            <a:off x="4071068" y="1690688"/>
            <a:ext cx="7016410" cy="796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Who am I?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Who are you?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AF488D-B0C9-FF5B-E7AF-FB92AF64F193}"/>
              </a:ext>
            </a:extLst>
          </p:cNvPr>
          <p:cNvSpPr/>
          <p:nvPr/>
        </p:nvSpPr>
        <p:spPr>
          <a:xfrm>
            <a:off x="4071067" y="2648178"/>
            <a:ext cx="7016407" cy="79606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Project Goal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Project Timeline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86B270-C44F-73B3-BB15-8B2A83414B51}"/>
              </a:ext>
            </a:extLst>
          </p:cNvPr>
          <p:cNvSpPr/>
          <p:nvPr/>
        </p:nvSpPr>
        <p:spPr>
          <a:xfrm>
            <a:off x="4071068" y="3605668"/>
            <a:ext cx="7016406" cy="1103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 is Kaggle?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Kaggle Project Introduction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Setting up Project and Team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5DA0F9-07D6-EA49-41BB-480032BFDE53}"/>
              </a:ext>
            </a:extLst>
          </p:cNvPr>
          <p:cNvSpPr/>
          <p:nvPr/>
        </p:nvSpPr>
        <p:spPr>
          <a:xfrm>
            <a:off x="4071068" y="4870311"/>
            <a:ext cx="7016406" cy="1103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Understanding and Problem Formation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D22A71-4DB2-433D-A408-A4F00829967A}"/>
              </a:ext>
            </a:extLst>
          </p:cNvPr>
          <p:cNvSpPr/>
          <p:nvPr/>
        </p:nvSpPr>
        <p:spPr>
          <a:xfrm>
            <a:off x="1104522" y="4870311"/>
            <a:ext cx="2831374" cy="1103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 Data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543876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43A75-08E6-2312-981D-C67C4D1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6229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D750-A5CA-73F3-0145-52B005F65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ct val="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Goal 1: Understand the overall flow of a Data Science Project by starting and finishing a DS project</a:t>
            </a:r>
          </a:p>
          <a:p>
            <a:pPr marL="342900" indent="-342900">
              <a:spcBef>
                <a:spcPct val="0"/>
              </a:spcBef>
            </a:pPr>
            <a:endParaRPr lang="en-US" sz="3200" b="1" dirty="0">
              <a:solidFill>
                <a:srgbClr val="62298B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</a:pPr>
            <a:r>
              <a:rPr lang="en-US" sz="32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Goal 2: Contribute to the project by asking questions and doing some research at home.</a:t>
            </a:r>
          </a:p>
          <a:p>
            <a:pPr marL="800100" lvl="1" indent="-342900">
              <a:spcBef>
                <a:spcPct val="0"/>
              </a:spcBef>
            </a:pPr>
            <a:r>
              <a:rPr lang="en-US" sz="2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We can all learn from each other!</a:t>
            </a:r>
            <a:endParaRPr lang="en-US" sz="3200" b="1" dirty="0">
              <a:solidFill>
                <a:srgbClr val="62298B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91176-4D52-43C3-9CCF-1406A85C8270}"/>
              </a:ext>
            </a:extLst>
          </p:cNvPr>
          <p:cNvSpPr/>
          <p:nvPr/>
        </p:nvSpPr>
        <p:spPr>
          <a:xfrm>
            <a:off x="0" y="0"/>
            <a:ext cx="2122998" cy="3898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 Our Goal</a:t>
            </a:r>
          </a:p>
        </p:txBody>
      </p:sp>
    </p:spTree>
    <p:extLst>
      <p:ext uri="{BB962C8B-B14F-4D97-AF65-F5344CB8AC3E}">
        <p14:creationId xmlns:p14="http://schemas.microsoft.com/office/powerpoint/2010/main" val="161522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43A75-08E6-2312-981D-C67C4D1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6229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Timeline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40E283-C6BE-B595-CB99-8ABEB8EA3E26}"/>
              </a:ext>
            </a:extLst>
          </p:cNvPr>
          <p:cNvSpPr/>
          <p:nvPr/>
        </p:nvSpPr>
        <p:spPr>
          <a:xfrm>
            <a:off x="1104522" y="1574027"/>
            <a:ext cx="2831374" cy="7960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Week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4A7C23-3E1F-E7DD-55F8-77BB1A9BF8FF}"/>
              </a:ext>
            </a:extLst>
          </p:cNvPr>
          <p:cNvSpPr/>
          <p:nvPr/>
        </p:nvSpPr>
        <p:spPr>
          <a:xfrm>
            <a:off x="1104522" y="2531517"/>
            <a:ext cx="2831374" cy="1047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Week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D161E2-FA37-FFA4-4983-9C818C0A5D9E}"/>
              </a:ext>
            </a:extLst>
          </p:cNvPr>
          <p:cNvSpPr/>
          <p:nvPr/>
        </p:nvSpPr>
        <p:spPr>
          <a:xfrm>
            <a:off x="1104522" y="3740419"/>
            <a:ext cx="2831374" cy="8518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Week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73ABA-7508-2447-F4BF-F6F0892BBA9A}"/>
              </a:ext>
            </a:extLst>
          </p:cNvPr>
          <p:cNvSpPr/>
          <p:nvPr/>
        </p:nvSpPr>
        <p:spPr>
          <a:xfrm>
            <a:off x="4071068" y="1574027"/>
            <a:ext cx="7016410" cy="79606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Introduction, our Goal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Kaggle Project Introduction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Understanding and Problem Formation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A8F8D0-33A0-F1F8-166A-34BEA26AF42C}"/>
              </a:ext>
            </a:extLst>
          </p:cNvPr>
          <p:cNvSpPr/>
          <p:nvPr/>
        </p:nvSpPr>
        <p:spPr>
          <a:xfrm>
            <a:off x="4071067" y="2531517"/>
            <a:ext cx="7016407" cy="104748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Exploratory Data Analysis (EDA)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Preprocessing</a:t>
            </a:r>
          </a:p>
          <a:p>
            <a:pPr marL="800100" lvl="1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Missing Values, Outliers</a:t>
            </a:r>
          </a:p>
          <a:p>
            <a:pPr marL="800100" lvl="1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Normalization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54C03-1B27-871A-79ED-E04AFC794540}"/>
              </a:ext>
            </a:extLst>
          </p:cNvPr>
          <p:cNvSpPr/>
          <p:nvPr/>
        </p:nvSpPr>
        <p:spPr>
          <a:xfrm>
            <a:off x="4071068" y="3740419"/>
            <a:ext cx="7016406" cy="85180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Feature Engineering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Feature Selection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FFF50-8E5A-9A4A-14BF-B20ADD5A9289}"/>
              </a:ext>
            </a:extLst>
          </p:cNvPr>
          <p:cNvSpPr/>
          <p:nvPr/>
        </p:nvSpPr>
        <p:spPr>
          <a:xfrm>
            <a:off x="4071068" y="4753650"/>
            <a:ext cx="7016406" cy="7889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LSTM/GRU Model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Training Model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Predictions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6D6B71-92D5-07F9-CF41-06EED30741C8}"/>
              </a:ext>
            </a:extLst>
          </p:cNvPr>
          <p:cNvSpPr/>
          <p:nvPr/>
        </p:nvSpPr>
        <p:spPr>
          <a:xfrm>
            <a:off x="1104522" y="4753650"/>
            <a:ext cx="2831374" cy="7889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Week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D39D3-087A-5C7E-3774-F36031AA462E}"/>
              </a:ext>
            </a:extLst>
          </p:cNvPr>
          <p:cNvSpPr/>
          <p:nvPr/>
        </p:nvSpPr>
        <p:spPr>
          <a:xfrm>
            <a:off x="4071068" y="5703974"/>
            <a:ext cx="7016406" cy="7889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Improvements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Retrain Model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Predictions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D513B8-A291-89DA-B3F1-B0AB45679A74}"/>
              </a:ext>
            </a:extLst>
          </p:cNvPr>
          <p:cNvSpPr/>
          <p:nvPr/>
        </p:nvSpPr>
        <p:spPr>
          <a:xfrm>
            <a:off x="1104522" y="5703974"/>
            <a:ext cx="2831374" cy="7889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62298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3989871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2746</TotalTime>
  <Words>1130</Words>
  <Application>Microsoft Macintosh PowerPoint</Application>
  <PresentationFormat>Widescreen</PresentationFormat>
  <Paragraphs>236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GRIDS Kaggle Project: Time Series</vt:lpstr>
      <vt:lpstr>Today’s Schedule (4/4)</vt:lpstr>
      <vt:lpstr>PowerPoint Presentation</vt:lpstr>
      <vt:lpstr>Who am I?</vt:lpstr>
      <vt:lpstr>Who am I?</vt:lpstr>
      <vt:lpstr>Who am I?</vt:lpstr>
      <vt:lpstr>PowerPoint Presentation</vt:lpstr>
      <vt:lpstr>Our Goals</vt:lpstr>
      <vt:lpstr>Project Timeline</vt:lpstr>
      <vt:lpstr>PowerPoint Presentation</vt:lpstr>
      <vt:lpstr>What is Kaggle?</vt:lpstr>
      <vt:lpstr>Kaggle Project Introduction</vt:lpstr>
      <vt:lpstr>Kaggle Project Introduction</vt:lpstr>
      <vt:lpstr>Kaggle Project Introduction</vt:lpstr>
      <vt:lpstr>PowerPoint Presentation</vt:lpstr>
      <vt:lpstr>Data Understanding and Problem Formation</vt:lpstr>
      <vt:lpstr>Data Understanding and Problem Formation</vt:lpstr>
      <vt:lpstr>Data Understanding and Problem Formation</vt:lpstr>
      <vt:lpstr>What data do we have now?</vt:lpstr>
      <vt:lpstr>PowerPoint Presentation</vt:lpstr>
      <vt:lpstr>Ending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Yuko Ohmori</dc:creator>
  <cp:lastModifiedBy>Yuko Ohmori</cp:lastModifiedBy>
  <cp:revision>177</cp:revision>
  <dcterms:created xsi:type="dcterms:W3CDTF">2023-04-03T23:21:18Z</dcterms:created>
  <dcterms:modified xsi:type="dcterms:W3CDTF">2024-03-26T02:28:28Z</dcterms:modified>
</cp:coreProperties>
</file>